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12"/>
  </p:notesMasterIdLst>
  <p:handoutMasterIdLst>
    <p:handoutMasterId r:id="rId13"/>
  </p:handoutMasterIdLst>
  <p:sldIdLst>
    <p:sldId id="976" r:id="rId2"/>
    <p:sldId id="982" r:id="rId3"/>
    <p:sldId id="978" r:id="rId4"/>
    <p:sldId id="990" r:id="rId5"/>
    <p:sldId id="995" r:id="rId6"/>
    <p:sldId id="987" r:id="rId7"/>
    <p:sldId id="980" r:id="rId8"/>
    <p:sldId id="998" r:id="rId9"/>
    <p:sldId id="996" r:id="rId10"/>
    <p:sldId id="997" r:id="rId1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88B"/>
    <a:srgbClr val="496DA7"/>
    <a:srgbClr val="166824"/>
    <a:srgbClr val="606060"/>
    <a:srgbClr val="005E9E"/>
    <a:srgbClr val="700000"/>
    <a:srgbClr val="088D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8" autoAdjust="0"/>
    <p:restoredTop sz="96433" autoAdjust="0"/>
  </p:normalViewPr>
  <p:slideViewPr>
    <p:cSldViewPr>
      <p:cViewPr varScale="1">
        <p:scale>
          <a:sx n="70" d="100"/>
          <a:sy n="70" d="100"/>
        </p:scale>
        <p:origin x="-15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62B6610-5FF5-44EC-BAAE-AEF14BA686C6}" type="datetimeFigureOut">
              <a:rPr lang="ru-RU">
                <a:latin typeface="Cambria" panose="02040503050406030204" pitchFamily="18" charset="0"/>
              </a:rPr>
              <a:pPr>
                <a:defRPr/>
              </a:pPr>
              <a:t>27.11.2022</a:t>
            </a:fld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1A2506E-AA3C-4F29-9462-7E1E9A377766}" type="slidenum">
              <a:rPr lang="ru-RU">
                <a:latin typeface="Cambria" panose="02040503050406030204" pitchFamily="18" charset="0"/>
              </a:rPr>
              <a:pPr>
                <a:defRPr/>
              </a:pPr>
              <a:t>‹#›</a:t>
            </a:fld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8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mbria" panose="02040503050406030204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Cambria" panose="02040503050406030204" pitchFamily="18" charset="0"/>
                <a:cs typeface="+mn-cs"/>
              </a:defRPr>
            </a:lvl1pPr>
          </a:lstStyle>
          <a:p>
            <a:pPr>
              <a:defRPr/>
            </a:pPr>
            <a:fld id="{4579C74C-EDB5-4610-A76F-78A616D5C305}" type="datetimeFigureOut">
              <a:rPr lang="ru-RU" smtClean="0"/>
              <a:pPr>
                <a:defRPr/>
              </a:pPr>
              <a:t>27.11.2022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03" tIns="45702" rIns="91403" bIns="45702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mbria" panose="02040503050406030204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Cambria" panose="02040503050406030204" pitchFamily="18" charset="0"/>
                <a:cs typeface="+mn-cs"/>
              </a:defRPr>
            </a:lvl1pPr>
          </a:lstStyle>
          <a:p>
            <a:pPr>
              <a:defRPr/>
            </a:pPr>
            <a:fld id="{74014A1B-2EDC-4F4E-8A18-B1788B4A1AF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786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014A1B-2EDC-4F4E-8A18-B1788B4A1AF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27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A6636-4FF7-4FEF-8582-5726A86C94CD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0EC3-06EF-4B90-90E1-7A80BFA8E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E197-787F-4D7D-B3B5-DCF53570BBC7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B27D-7D62-4A0C-AF32-6DE3F4BBC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F8020-9DA6-4C0E-B6DB-9E4ED8F2120C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0430-BFBC-45C3-B6A5-474CB003E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8D3B-BCEF-4C88-A54F-DEE7093FD704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BB8A-F9A9-4D7B-B4A4-575BFFD78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6EF2-184A-4DD3-B125-9DF49D98F084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2278-0A62-4339-AC09-ED557AC1E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C0C8-3AEB-434F-8310-C52F0DC69EED}" type="datetime1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A202-938B-46A9-87C8-E5AA1FE60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79F87-4D5C-4B78-A987-19B0E583FBC8}" type="datetime1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260A-0832-48A3-A090-2DBBE186B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23EB-F192-4127-BE5A-A588262D0E15}" type="datetime1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63E8-CC04-413D-81B3-CE96AA147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8511-572B-4405-89E8-39B1FA8486D6}" type="datetime1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69B0-DEF1-4261-84AD-8FA30D3B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F7678-E68A-4833-BF71-8E2D5441489B}" type="datetime1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654F-9699-467C-A28B-77B10D5FD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8FBC-0021-4FCD-8880-53DEACFB8F4F}" type="datetime1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5E74-1C6B-4284-8558-439ACF183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+mn-cs"/>
              </a:defRPr>
            </a:lvl1pPr>
          </a:lstStyle>
          <a:p>
            <a:pPr>
              <a:defRPr/>
            </a:pPr>
            <a:fld id="{C7E06294-2618-47E4-B3D5-0D7E61FD9BD7}" type="datetime1">
              <a:rPr lang="ru-RU" smtClean="0"/>
              <a:t>27.11.2022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+mn-cs"/>
              </a:defRPr>
            </a:lvl1pPr>
          </a:lstStyle>
          <a:p>
            <a:pPr>
              <a:defRPr/>
            </a:pPr>
            <a:fld id="{592B2284-7ABE-499F-901C-00CB6893B6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496" y="1700808"/>
            <a:ext cx="9108504" cy="2880320"/>
          </a:xfrm>
        </p:spPr>
        <p:txBody>
          <a:bodyPr/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Правила заполнения бланков ответов итогового сочинения(изложения)</a:t>
            </a:r>
            <a:b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ИС-11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9"/>
          <a:stretch/>
        </p:blipFill>
        <p:spPr>
          <a:xfrm>
            <a:off x="975984" y="2016772"/>
            <a:ext cx="4824799" cy="422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>
            <a:endCxn id="40" idx="6"/>
          </p:cNvCxnSpPr>
          <p:nvPr/>
        </p:nvCxnSpPr>
        <p:spPr>
          <a:xfrm flipH="1" flipV="1">
            <a:off x="4297349" y="3387590"/>
            <a:ext cx="1660832" cy="713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0" y="976763"/>
            <a:ext cx="9144000" cy="484533"/>
          </a:xfrm>
        </p:spPr>
        <p:txBody>
          <a:bodyPr/>
          <a:lstStyle/>
          <a:p>
            <a:r>
              <a:rPr lang="ru-RU" sz="3600" b="1" dirty="0" smtClean="0"/>
              <a:t>ИС-11: завершение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87819" y="1606201"/>
            <a:ext cx="2870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На регистрационном бланке организатор также проверяет заполнение полей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И проставляет количество бланков записи (2 или более)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525560" y="3289420"/>
            <a:ext cx="72008" cy="102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419872" y="3284984"/>
            <a:ext cx="72008" cy="102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35896" y="3284984"/>
            <a:ext cx="72008" cy="102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315013" y="317239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123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003377" y="3215482"/>
            <a:ext cx="293972" cy="3442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723" y="143261"/>
            <a:ext cx="3753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проверяет: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71" y="1497558"/>
            <a:ext cx="8892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Поле «Код работы» заполняется </a:t>
            </a:r>
            <a:r>
              <a:rPr lang="ru-RU" dirty="0" smtClean="0">
                <a:latin typeface="Cambria" panose="02040503050406030204" pitchFamily="18" charset="0"/>
              </a:rPr>
              <a:t>автоматизировано.</a:t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Код работы одинаковый на всех бланках одного комплекта: бланк регистрации 							и 2 бланка записи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1" b="37725"/>
          <a:stretch/>
        </p:blipFill>
        <p:spPr>
          <a:xfrm>
            <a:off x="1249065" y="2349746"/>
            <a:ext cx="4384529" cy="385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53"/>
          <a:stretch/>
        </p:blipFill>
        <p:spPr>
          <a:xfrm>
            <a:off x="2901637" y="3774653"/>
            <a:ext cx="4056213" cy="14141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50"/>
          <a:stretch/>
        </p:blipFill>
        <p:spPr>
          <a:xfrm>
            <a:off x="3715580" y="4937280"/>
            <a:ext cx="4084028" cy="1372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5292080" y="4609595"/>
            <a:ext cx="1560512" cy="31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56176" y="5761723"/>
            <a:ext cx="1560512" cy="31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067944" y="3313451"/>
            <a:ext cx="1560512" cy="31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171" y="908720"/>
            <a:ext cx="4808117" cy="504056"/>
          </a:xfrm>
        </p:spPr>
        <p:txBody>
          <a:bodyPr/>
          <a:lstStyle/>
          <a:p>
            <a:r>
              <a:rPr lang="ru-RU" sz="3200" b="1" dirty="0" smtClean="0"/>
              <a:t>Комплект бланков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619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723" y="143261"/>
            <a:ext cx="3753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проверяет: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2673" y="1652022"/>
            <a:ext cx="42253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Все бланки </a:t>
            </a:r>
            <a:r>
              <a:rPr lang="ru-RU" dirty="0" smtClean="0">
                <a:latin typeface="Cambria" panose="02040503050406030204" pitchFamily="18" charset="0"/>
              </a:rPr>
              <a:t>ИС-11 заполняются черными </a:t>
            </a:r>
            <a:r>
              <a:rPr lang="ru-RU" dirty="0" err="1">
                <a:latin typeface="Cambria" panose="02040503050406030204" pitchFamily="18" charset="0"/>
              </a:rPr>
              <a:t>гелевыми</a:t>
            </a:r>
            <a:r>
              <a:rPr lang="ru-RU" dirty="0">
                <a:latin typeface="Cambria" panose="02040503050406030204" pitchFamily="18" charset="0"/>
              </a:rPr>
              <a:t> или капиллярными </a:t>
            </a:r>
            <a:r>
              <a:rPr lang="ru-RU" dirty="0" smtClean="0">
                <a:latin typeface="Cambria" panose="02040503050406030204" pitchFamily="18" charset="0"/>
              </a:rPr>
              <a:t>ручками.</a:t>
            </a:r>
          </a:p>
          <a:p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Участник должен </a:t>
            </a:r>
            <a:r>
              <a:rPr lang="ru-RU" dirty="0">
                <a:latin typeface="Cambria" panose="02040503050406030204" pitchFamily="18" charset="0"/>
              </a:rPr>
              <a:t>изображать каждую цифру и букву во всех заполняемых </a:t>
            </a:r>
            <a:r>
              <a:rPr lang="ru-RU" dirty="0" smtClean="0">
                <a:latin typeface="Cambria" panose="02040503050406030204" pitchFamily="18" charset="0"/>
              </a:rPr>
              <a:t>полях по образцу </a:t>
            </a:r>
            <a:r>
              <a:rPr lang="ru-RU" dirty="0">
                <a:latin typeface="Cambria" panose="02040503050406030204" pitchFamily="18" charset="0"/>
              </a:rPr>
              <a:t>в верхней части бланка регистрации. </a:t>
            </a:r>
            <a:endParaRPr lang="ru-RU" dirty="0" smtClean="0">
              <a:latin typeface="Cambria" panose="02040503050406030204" pitchFamily="18" charset="0"/>
            </a:endParaRPr>
          </a:p>
          <a:p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Небрежное </a:t>
            </a:r>
            <a:r>
              <a:rPr lang="ru-RU" dirty="0">
                <a:latin typeface="Cambria" panose="02040503050406030204" pitchFamily="18" charset="0"/>
              </a:rPr>
              <a:t>написание символов может привести к тому, что при автоматизированной обработке символ может быть </a:t>
            </a:r>
            <a:r>
              <a:rPr lang="ru-RU" dirty="0" smtClean="0">
                <a:latin typeface="Cambria" panose="02040503050406030204" pitchFamily="18" charset="0"/>
              </a:rPr>
              <a:t>неверно распознан.  </a:t>
            </a:r>
          </a:p>
          <a:p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Каждое </a:t>
            </a:r>
            <a:r>
              <a:rPr lang="ru-RU" dirty="0">
                <a:latin typeface="Cambria" panose="02040503050406030204" pitchFamily="18" charset="0"/>
              </a:rPr>
              <a:t>поле в бланках заполняется, начиная с первой </a:t>
            </a:r>
            <a:r>
              <a:rPr lang="ru-RU" dirty="0" smtClean="0">
                <a:latin typeface="Cambria" panose="02040503050406030204" pitchFamily="18" charset="0"/>
              </a:rPr>
              <a:t>позиции.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42" y="908720"/>
            <a:ext cx="3900438" cy="55172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71" y="908720"/>
            <a:ext cx="4808117" cy="504056"/>
          </a:xfrm>
        </p:spPr>
        <p:txBody>
          <a:bodyPr/>
          <a:lstStyle/>
          <a:p>
            <a:r>
              <a:rPr lang="ru-RU" sz="3200" b="1" dirty="0" smtClean="0"/>
              <a:t>Комплект бланков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311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9"/>
          <a:stretch/>
        </p:blipFill>
        <p:spPr>
          <a:xfrm>
            <a:off x="975984" y="2016772"/>
            <a:ext cx="4824799" cy="422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Левая фигурная скобка 5"/>
          <p:cNvSpPr/>
          <p:nvPr/>
        </p:nvSpPr>
        <p:spPr>
          <a:xfrm rot="10800000">
            <a:off x="2345205" y="4118482"/>
            <a:ext cx="347229" cy="959714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2728044" y="4419942"/>
            <a:ext cx="2308383" cy="3729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Си</a:t>
            </a:r>
            <a:r>
              <a:rPr lang="ru-RU" sz="1400" b="1" i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мвол</a:t>
            </a:r>
            <a:r>
              <a:rPr lang="ru-RU" sz="14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ы по образцу</a:t>
            </a:r>
            <a:endParaRPr lang="ru-RU" sz="1400" b="1" i="1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>
            <a:stCxn id="7" idx="0"/>
          </p:cNvCxnSpPr>
          <p:nvPr/>
        </p:nvCxnSpPr>
        <p:spPr>
          <a:xfrm flipH="1" flipV="1">
            <a:off x="2518820" y="3717032"/>
            <a:ext cx="1363416" cy="7029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5536" y="3029858"/>
            <a:ext cx="1224136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 – сочинение</a:t>
            </a:r>
          </a:p>
          <a:p>
            <a:r>
              <a:rPr lang="ru-RU" sz="1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21 – изложение</a:t>
            </a:r>
            <a:endParaRPr lang="ru-RU" sz="1000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4799" y="3240923"/>
            <a:ext cx="1785233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Номер! Использование букв не допустимо</a:t>
            </a:r>
            <a:endParaRPr lang="ru-RU" sz="1000" dirty="0">
              <a:latin typeface="Cambria" panose="02040503050406030204" pitchFamily="18" charset="0"/>
            </a:endParaRPr>
          </a:p>
        </p:txBody>
      </p:sp>
      <p:cxnSp>
        <p:nvCxnSpPr>
          <p:cNvPr id="18" name="Прямая со стрелкой 17"/>
          <p:cNvCxnSpPr>
            <a:stCxn id="17" idx="1"/>
          </p:cNvCxnSpPr>
          <p:nvPr/>
        </p:nvCxnSpPr>
        <p:spPr>
          <a:xfrm flipH="1" flipV="1">
            <a:off x="4355976" y="2975529"/>
            <a:ext cx="1588823" cy="4654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619672" y="3173874"/>
            <a:ext cx="520371" cy="3073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0" y="976763"/>
            <a:ext cx="9144000" cy="484533"/>
          </a:xfrm>
        </p:spPr>
        <p:txBody>
          <a:bodyPr/>
          <a:lstStyle/>
          <a:p>
            <a:r>
              <a:rPr lang="ru-RU" sz="3200" b="1" dirty="0" smtClean="0"/>
              <a:t>Начало ИС-11: заполнение бланков</a:t>
            </a:r>
            <a:endParaRPr lang="ru-RU" sz="3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84168" y="5721492"/>
            <a:ext cx="1681623" cy="24622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Подпись участника</a:t>
            </a:r>
            <a:endParaRPr lang="ru-RU" sz="1000" dirty="0">
              <a:latin typeface="Cambria" panose="02040503050406030204" pitchFamily="18" charset="0"/>
            </a:endParaRPr>
          </a:p>
        </p:txBody>
      </p:sp>
      <p:cxnSp>
        <p:nvCxnSpPr>
          <p:cNvPr id="28" name="Прямая со стрелкой 27"/>
          <p:cNvCxnSpPr>
            <a:stCxn id="26" idx="1"/>
          </p:cNvCxnSpPr>
          <p:nvPr/>
        </p:nvCxnSpPr>
        <p:spPr>
          <a:xfrm flipH="1">
            <a:off x="4868802" y="5844603"/>
            <a:ext cx="1215366" cy="1503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087819" y="1606201"/>
            <a:ext cx="2870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Поля, заполненные черным, </a:t>
            </a:r>
            <a:r>
              <a:rPr lang="ru-RU" b="1" i="1" dirty="0" smtClean="0">
                <a:latin typeface="Cambria" panose="02040503050406030204" pitchFamily="18" charset="0"/>
              </a:rPr>
              <a:t>заполняют участники ИС-11</a:t>
            </a:r>
            <a:r>
              <a:rPr lang="ru-RU" dirty="0" smtClean="0">
                <a:latin typeface="Cambria" panose="02040503050406030204" pitchFamily="18" charset="0"/>
              </a:rPr>
              <a:t>, образец подготовлен организаторами на доске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3284984"/>
            <a:ext cx="72008" cy="102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25560" y="3289420"/>
            <a:ext cx="72008" cy="102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419872" y="3284984"/>
            <a:ext cx="72008" cy="102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35896" y="3284984"/>
            <a:ext cx="72008" cy="102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315013" y="317239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123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8060" y="3197509"/>
            <a:ext cx="501472" cy="3491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156176" y="3963659"/>
            <a:ext cx="29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Количество бланков записи при завершении ИС-11 вписывает организатор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5"/>
          <a:stretch/>
        </p:blipFill>
        <p:spPr>
          <a:xfrm>
            <a:off x="611560" y="2420888"/>
            <a:ext cx="4848301" cy="30699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829930" y="3847308"/>
            <a:ext cx="4411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Book Antiqua" panose="02040602050305030304" pitchFamily="18" charset="0"/>
              </a:rPr>
              <a:t>Текст итогового сочинения (изложения),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</a:t>
            </a:r>
            <a:endParaRPr lang="ru-RU" sz="1600" i="1" dirty="0">
              <a:latin typeface="Book Antiqua" panose="02040602050305030304" pitchFamily="18" charset="0"/>
            </a:endParaRPr>
          </a:p>
          <a:p>
            <a:r>
              <a:rPr lang="ru-RU" sz="1600" i="1" dirty="0" smtClean="0">
                <a:latin typeface="Book Antiqua" panose="02040602050305030304" pitchFamily="18" charset="0"/>
              </a:rPr>
              <a:t>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итогового сочинения (изложения)</a:t>
            </a:r>
            <a:endParaRPr lang="ru-RU" sz="1600" i="1" dirty="0">
              <a:latin typeface="Book Antiqua" panose="0204060205030503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47937" y="288182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001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69045" y="2859964"/>
            <a:ext cx="1831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78    20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err="1" smtClean="0">
                <a:latin typeface="Book Antiqua" panose="02040602050305030304" pitchFamily="18" charset="0"/>
              </a:rPr>
              <a:t>соч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09059" y="307816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123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228062" y="2907262"/>
            <a:ext cx="2238460" cy="29442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828462" y="3078166"/>
            <a:ext cx="501472" cy="3491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20723" y="1579209"/>
            <a:ext cx="4618422" cy="73866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 бланках записи (и на дополнительном бланке тоже) обязательно надо заполнять эти поля! Участник вписывает, организатор проверяет!</a:t>
            </a:r>
            <a:endParaRPr lang="ru-RU" sz="1400" dirty="0">
              <a:latin typeface="Cambria" panose="020405030504060302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483768" y="1956337"/>
            <a:ext cx="551942" cy="9509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96295" y="4294837"/>
            <a:ext cx="2107343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 </a:t>
            </a:r>
            <a:r>
              <a:rPr lang="ru-RU" sz="1000" b="1" i="1" dirty="0" err="1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бланказ</a:t>
            </a:r>
            <a:r>
              <a:rPr lang="ru-RU" sz="1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записи ФИО участника вписывается прописью</a:t>
            </a:r>
            <a:endParaRPr lang="ru-RU" sz="1000" dirty="0">
              <a:latin typeface="Cambria" panose="020405030504060302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547664" y="3356992"/>
            <a:ext cx="760519" cy="9378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0" y="976763"/>
            <a:ext cx="9144000" cy="484533"/>
          </a:xfrm>
        </p:spPr>
        <p:txBody>
          <a:bodyPr/>
          <a:lstStyle/>
          <a:p>
            <a:r>
              <a:rPr lang="ru-RU" sz="3200" b="1" dirty="0" smtClean="0"/>
              <a:t>Начало ИС-11: заполнение бланков</a:t>
            </a:r>
            <a:endParaRPr lang="ru-RU" sz="3200" b="1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126"/>
          <a:stretch/>
        </p:blipFill>
        <p:spPr>
          <a:xfrm>
            <a:off x="2926525" y="3917618"/>
            <a:ext cx="4848301" cy="2460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3131840" y="5387732"/>
            <a:ext cx="4411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Book Antiqua" panose="02040602050305030304" pitchFamily="18" charset="0"/>
              </a:rPr>
              <a:t>Текст итогового сочинения (изложения),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</a:t>
            </a:r>
            <a:endParaRPr lang="ru-RU" sz="1600" i="1" dirty="0">
              <a:latin typeface="Book Antiqua" panose="0204060205030503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09843" y="437549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002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70965" y="457183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123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90368" y="4571836"/>
            <a:ext cx="501472" cy="3491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cxnSp>
        <p:nvCxnSpPr>
          <p:cNvPr id="40" name="Прямая со стрелкой 39"/>
          <p:cNvCxnSpPr>
            <a:stCxn id="22" idx="3"/>
          </p:cNvCxnSpPr>
          <p:nvPr/>
        </p:nvCxnSpPr>
        <p:spPr>
          <a:xfrm>
            <a:off x="2303638" y="4571836"/>
            <a:ext cx="1923403" cy="1846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3629684" y="4430722"/>
            <a:ext cx="2238460" cy="29442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76436" y="4365104"/>
            <a:ext cx="1831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78    20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err="1" smtClean="0">
                <a:latin typeface="Book Antiqua" panose="02040602050305030304" pitchFamily="18" charset="0"/>
              </a:rPr>
              <a:t>соч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987033" y="2809250"/>
            <a:ext cx="298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Номер листа  записи вписывает организатор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44" name="Прямая со стрелкой 43"/>
          <p:cNvCxnSpPr>
            <a:endCxn id="32" idx="0"/>
          </p:cNvCxnSpPr>
          <p:nvPr/>
        </p:nvCxnSpPr>
        <p:spPr>
          <a:xfrm flipH="1">
            <a:off x="5079198" y="2315676"/>
            <a:ext cx="162292" cy="7624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8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266429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cs typeface="Arial" panose="020B0604020202020204" pitchFamily="34" charset="0"/>
              </a:rPr>
              <a:t>Бланки записи ответов двусторонние.</a:t>
            </a:r>
          </a:p>
          <a:p>
            <a:pPr marL="0" indent="0">
              <a:buNone/>
            </a:pPr>
            <a:r>
              <a:rPr lang="ru-RU" sz="2000" dirty="0">
                <a:cs typeface="Arial" panose="020B0604020202020204" pitchFamily="34" charset="0"/>
              </a:rPr>
              <a:t>При недостатке места </a:t>
            </a:r>
            <a:r>
              <a:rPr lang="ru-RU" sz="2000" dirty="0" smtClean="0">
                <a:cs typeface="Arial" panose="020B0604020202020204" pitchFamily="34" charset="0"/>
              </a:rPr>
              <a:t>на </a:t>
            </a:r>
            <a:r>
              <a:rPr lang="ru-RU" sz="2000" dirty="0">
                <a:cs typeface="Arial" panose="020B0604020202020204" pitchFamily="34" charset="0"/>
              </a:rPr>
              <a:t>лицевой стороне бланка записи участник </a:t>
            </a:r>
            <a:r>
              <a:rPr lang="ru-RU" sz="2000" dirty="0" smtClean="0">
                <a:cs typeface="Arial" panose="020B0604020202020204" pitchFamily="34" charset="0"/>
              </a:rPr>
              <a:t>продолжает запись </a:t>
            </a:r>
            <a:r>
              <a:rPr lang="ru-RU" sz="2000" dirty="0">
                <a:cs typeface="Arial" panose="020B0604020202020204" pitchFamily="34" charset="0"/>
              </a:rPr>
              <a:t>на оборотной стороне бланка, сделав внизу лицевой стороны запись «СМОТРИ НА ОБОРОТЕ». </a:t>
            </a:r>
          </a:p>
          <a:p>
            <a:pPr marL="0" indent="0">
              <a:buNone/>
            </a:pPr>
            <a:r>
              <a:rPr lang="ru-RU" sz="2000" dirty="0" smtClean="0">
                <a:cs typeface="Arial" panose="020B0604020202020204" pitchFamily="34" charset="0"/>
              </a:rPr>
              <a:t>В случае нехватки места в бланках записи по запросу участника члены комиссии выдают дополнительный бланк записи.</a:t>
            </a:r>
          </a:p>
          <a:p>
            <a:pPr marL="0" indent="0">
              <a:buNone/>
            </a:pPr>
            <a:r>
              <a:rPr lang="ru-RU" sz="2000" dirty="0" smtClean="0">
                <a:cs typeface="Arial" panose="020B0604020202020204" pitchFamily="34" charset="0"/>
              </a:rPr>
              <a:t>Перед выдачей необходимо проверить, что заполнены все 4 стороны бланков записи из комплекта.</a:t>
            </a: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endParaRPr lang="ru-RU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976763"/>
            <a:ext cx="9144000" cy="868061"/>
          </a:xfrm>
        </p:spPr>
        <p:txBody>
          <a:bodyPr/>
          <a:lstStyle/>
          <a:p>
            <a:r>
              <a:rPr lang="ru-RU" sz="3200" b="1" dirty="0" smtClean="0"/>
              <a:t>Проведение ИС-11: </a:t>
            </a:r>
            <a:br>
              <a:rPr lang="ru-RU" sz="3200" b="1" dirty="0" smtClean="0"/>
            </a:br>
            <a:r>
              <a:rPr lang="ru-RU" sz="3200" b="1" dirty="0" smtClean="0"/>
              <a:t>выдача дополнительного бланка записи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404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723" y="143261"/>
            <a:ext cx="3753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проверяет: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51"/>
          <a:stretch/>
        </p:blipFill>
        <p:spPr>
          <a:xfrm>
            <a:off x="107504" y="1511157"/>
            <a:ext cx="4848301" cy="48245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86"/>
          <a:stretch/>
        </p:blipFill>
        <p:spPr>
          <a:xfrm>
            <a:off x="291265" y="2844508"/>
            <a:ext cx="4848301" cy="35259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45048" y="4387291"/>
            <a:ext cx="4411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Book Antiqua" panose="02040602050305030304" pitchFamily="18" charset="0"/>
              </a:rPr>
              <a:t>Текст итогового сочинения (изложения),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</a:t>
            </a:r>
            <a:endParaRPr lang="ru-RU" sz="1600" i="1" dirty="0">
              <a:latin typeface="Book Antiqua" panose="02040602050305030304" pitchFamily="18" charset="0"/>
            </a:endParaRPr>
          </a:p>
          <a:p>
            <a:r>
              <a:rPr lang="ru-RU" sz="1600" i="1" dirty="0" smtClean="0">
                <a:latin typeface="Book Antiqua" panose="02040602050305030304" pitchFamily="18" charset="0"/>
              </a:rPr>
              <a:t>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итогового сочинения (изложения),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(изложения)</a:t>
            </a:r>
          </a:p>
          <a:p>
            <a:endParaRPr lang="ru-RU" sz="1600" i="1" dirty="0"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00"/>
          <a:stretch/>
        </p:blipFill>
        <p:spPr>
          <a:xfrm>
            <a:off x="2531654" y="4581128"/>
            <a:ext cx="4848301" cy="18722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51119" y="1967201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001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4240" y="3302065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002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6488" y="5030257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003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25259" y="5595186"/>
            <a:ext cx="1831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5739590763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9742" y="1411059"/>
            <a:ext cx="3884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Организатором заполняются поля «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Код работы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» и «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Лист №» 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(начиная с 3, т.к. листами 1 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являются основные бланки записи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23327" y="2833828"/>
            <a:ext cx="36272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Участником заполняются поля «Код региона» </a:t>
            </a:r>
            <a:r>
              <a:rPr lang="ru-RU" dirty="0">
                <a:latin typeface="Cambria" panose="02040503050406030204" pitchFamily="18" charset="0"/>
                <a:cs typeface="Arial" panose="020B0604020202020204" pitchFamily="34" charset="0"/>
              </a:rPr>
              <a:t>и «</a:t>
            </a:r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Код вида </a:t>
            </a:r>
            <a:r>
              <a:rPr lang="ru-RU" dirty="0">
                <a:latin typeface="Cambria" panose="02040503050406030204" pitchFamily="18" charset="0"/>
                <a:cs typeface="Arial" panose="020B0604020202020204" pitchFamily="34" charset="0"/>
              </a:rPr>
              <a:t>работы</a:t>
            </a:r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» и «Наименование вида работы», «Номер темы» - </a:t>
            </a:r>
            <a:r>
              <a:rPr lang="ru-RU" b="1" dirty="0" smtClean="0">
                <a:latin typeface="Cambria" panose="02040503050406030204" pitchFamily="18" charset="0"/>
                <a:cs typeface="Arial" panose="020B0604020202020204" pitchFamily="34" charset="0"/>
              </a:rPr>
              <a:t>организатор проверяет</a:t>
            </a:r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96347" y="5037172"/>
            <a:ext cx="1831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78    20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err="1" smtClean="0">
                <a:latin typeface="Book Antiqua" panose="02040602050305030304" pitchFamily="18" charset="0"/>
              </a:rPr>
              <a:t>соч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3747" y="1957934"/>
            <a:ext cx="1831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78    20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err="1" smtClean="0">
                <a:latin typeface="Book Antiqua" panose="02040602050305030304" pitchFamily="18" charset="0"/>
              </a:rPr>
              <a:t>соч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3284984"/>
            <a:ext cx="1831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78    20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err="1" smtClean="0">
                <a:latin typeface="Book Antiqua" panose="02040602050305030304" pitchFamily="18" charset="0"/>
              </a:rPr>
              <a:t>соч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44430" y="217721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123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73350" y="525087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123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32586" y="352815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123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189020" y="5054440"/>
            <a:ext cx="2195798" cy="31800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85424" y="2220972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51913" y="3544857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01921" y="5282354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484533"/>
          </a:xfrm>
        </p:spPr>
        <p:txBody>
          <a:bodyPr/>
          <a:lstStyle/>
          <a:p>
            <a:r>
              <a:rPr lang="ru-RU" sz="3200" b="1" dirty="0" smtClean="0"/>
              <a:t>Выдача дополнительного бланка записи</a:t>
            </a:r>
            <a:endParaRPr lang="ru-RU" sz="3200" b="1" dirty="0"/>
          </a:p>
        </p:txBody>
      </p:sp>
      <p:sp>
        <p:nvSpPr>
          <p:cNvPr id="27" name="Овал 26"/>
          <p:cNvSpPr/>
          <p:nvPr/>
        </p:nvSpPr>
        <p:spPr>
          <a:xfrm>
            <a:off x="6734978" y="5272561"/>
            <a:ext cx="501318" cy="31800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6" b="270"/>
          <a:stretch/>
        </p:blipFill>
        <p:spPr>
          <a:xfrm>
            <a:off x="278288" y="2379483"/>
            <a:ext cx="482479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1403649" y="4313371"/>
            <a:ext cx="4703298" cy="3397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683568" y="4653136"/>
            <a:ext cx="1091020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0" y="976763"/>
            <a:ext cx="9144000" cy="484533"/>
          </a:xfrm>
        </p:spPr>
        <p:txBody>
          <a:bodyPr/>
          <a:lstStyle/>
          <a:p>
            <a:r>
              <a:rPr lang="ru-RU" sz="3200" b="1" dirty="0" smtClean="0"/>
              <a:t>ИС-11: возможные ситуации</a:t>
            </a:r>
            <a:endParaRPr lang="ru-RU" sz="32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4716016" y="4869160"/>
            <a:ext cx="1390932" cy="1886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110425" y="1883189"/>
            <a:ext cx="27002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В случае </a:t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- </a:t>
            </a:r>
            <a:r>
              <a:rPr lang="ru-RU" b="1" dirty="0" smtClean="0">
                <a:latin typeface="Cambria" panose="02040503050406030204" pitchFamily="18" charset="0"/>
              </a:rPr>
              <a:t>удаления</a:t>
            </a:r>
            <a:r>
              <a:rPr lang="ru-RU" dirty="0" smtClean="0">
                <a:latin typeface="Cambria" panose="02040503050406030204" pitchFamily="18" charset="0"/>
              </a:rPr>
              <a:t> участника</a:t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- </a:t>
            </a:r>
            <a:r>
              <a:rPr lang="ru-RU" b="1" dirty="0" smtClean="0">
                <a:latin typeface="Cambria" panose="02040503050406030204" pitchFamily="18" charset="0"/>
              </a:rPr>
              <a:t>досрочного завершения </a:t>
            </a:r>
            <a:r>
              <a:rPr lang="ru-RU" dirty="0" smtClean="0">
                <a:latin typeface="Cambria" panose="02040503050406030204" pitchFamily="18" charset="0"/>
              </a:rPr>
              <a:t>ИС-11 по уважительной причине 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организатор на регистрационном бланке проставляет Х в соответствующее поле, подтверждая своей подписью 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3275856" y="4725144"/>
            <a:ext cx="1440160" cy="28870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723" y="143261"/>
            <a:ext cx="3753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проверяет: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51"/>
          <a:stretch/>
        </p:blipFill>
        <p:spPr>
          <a:xfrm>
            <a:off x="107504" y="1511157"/>
            <a:ext cx="4848301" cy="48245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86"/>
          <a:stretch/>
        </p:blipFill>
        <p:spPr>
          <a:xfrm>
            <a:off x="291265" y="2844508"/>
            <a:ext cx="4848301" cy="35259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45048" y="4387291"/>
            <a:ext cx="4411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Book Antiqua" panose="02040602050305030304" pitchFamily="18" charset="0"/>
              </a:rPr>
              <a:t>Текст итогового сочинения (изложения),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).</a:t>
            </a:r>
            <a:endParaRPr lang="ru-RU" sz="1600" i="1" dirty="0"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1119" y="1967201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001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4240" y="3302065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002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25190" y="1714614"/>
            <a:ext cx="33710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Организатор проверяет заполнение полей «Код </a:t>
            </a:r>
            <a:r>
              <a:rPr lang="ru-RU" dirty="0">
                <a:latin typeface="Cambria" panose="02040503050406030204" pitchFamily="18" charset="0"/>
                <a:cs typeface="Arial" panose="020B0604020202020204" pitchFamily="34" charset="0"/>
              </a:rPr>
              <a:t>региона» и «Код вида работы» и «Наименование вида работы», «Номер темы</a:t>
            </a:r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», «</a:t>
            </a:r>
            <a:r>
              <a:rPr lang="ru-RU" dirty="0">
                <a:latin typeface="Cambria" panose="02040503050406030204" pitchFamily="18" charset="0"/>
                <a:cs typeface="Arial" panose="020B0604020202020204" pitchFamily="34" charset="0"/>
              </a:rPr>
              <a:t>Код работы</a:t>
            </a:r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» и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Лист №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»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пересчитывает бланки записи</a:t>
            </a: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На неиспользованных частях бланков записи проставляет прочерк </a:t>
            </a:r>
            <a:r>
              <a:rPr lang="en-US" dirty="0" smtClean="0">
                <a:latin typeface="Cambria" panose="02040503050406030204" pitchFamily="18" charset="0"/>
                <a:cs typeface="Arial" panose="020B0604020202020204" pitchFamily="34" charset="0"/>
              </a:rPr>
              <a:t>Z</a:t>
            </a:r>
            <a:endParaRPr lang="ru-RU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3747" y="1957934"/>
            <a:ext cx="1831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78    20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err="1" smtClean="0">
                <a:latin typeface="Book Antiqua" panose="02040602050305030304" pitchFamily="18" charset="0"/>
              </a:rPr>
              <a:t>соч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3284984"/>
            <a:ext cx="1831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78    20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err="1" smtClean="0">
                <a:latin typeface="Book Antiqua" panose="02040602050305030304" pitchFamily="18" charset="0"/>
              </a:rPr>
              <a:t>соч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44430" y="217721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123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32586" y="352815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123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85424" y="2220972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51913" y="3544857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484533"/>
          </a:xfrm>
        </p:spPr>
        <p:txBody>
          <a:bodyPr/>
          <a:lstStyle/>
          <a:p>
            <a:r>
              <a:rPr lang="ru-RU" sz="3500" b="1" dirty="0" smtClean="0"/>
              <a:t>ИС-11: завершение</a:t>
            </a:r>
            <a:endParaRPr lang="ru-RU" sz="3500" b="1" dirty="0"/>
          </a:p>
        </p:txBody>
      </p:sp>
      <p:sp>
        <p:nvSpPr>
          <p:cNvPr id="31" name="Полилиния 30"/>
          <p:cNvSpPr/>
          <p:nvPr/>
        </p:nvSpPr>
        <p:spPr>
          <a:xfrm>
            <a:off x="2040108" y="5004748"/>
            <a:ext cx="1221440" cy="1173676"/>
          </a:xfrm>
          <a:custGeom>
            <a:avLst/>
            <a:gdLst>
              <a:gd name="connsiteX0" fmla="*/ 0 w 1221440"/>
              <a:gd name="connsiteY0" fmla="*/ 16182 h 1173676"/>
              <a:gd name="connsiteX1" fmla="*/ 985962 w 1221440"/>
              <a:gd name="connsiteY1" fmla="*/ 8230 h 1173676"/>
              <a:gd name="connsiteX2" fmla="*/ 1097280 w 1221440"/>
              <a:gd name="connsiteY2" fmla="*/ 8230 h 1173676"/>
              <a:gd name="connsiteX3" fmla="*/ 1065475 w 1221440"/>
              <a:gd name="connsiteY3" fmla="*/ 159305 h 1173676"/>
              <a:gd name="connsiteX4" fmla="*/ 1041621 w 1221440"/>
              <a:gd name="connsiteY4" fmla="*/ 191110 h 1173676"/>
              <a:gd name="connsiteX5" fmla="*/ 1017767 w 1221440"/>
              <a:gd name="connsiteY5" fmla="*/ 230867 h 1173676"/>
              <a:gd name="connsiteX6" fmla="*/ 946206 w 1221440"/>
              <a:gd name="connsiteY6" fmla="*/ 310380 h 1173676"/>
              <a:gd name="connsiteX7" fmla="*/ 858741 w 1221440"/>
              <a:gd name="connsiteY7" fmla="*/ 381942 h 1173676"/>
              <a:gd name="connsiteX8" fmla="*/ 818985 w 1221440"/>
              <a:gd name="connsiteY8" fmla="*/ 429649 h 1173676"/>
              <a:gd name="connsiteX9" fmla="*/ 739472 w 1221440"/>
              <a:gd name="connsiteY9" fmla="*/ 501211 h 1173676"/>
              <a:gd name="connsiteX10" fmla="*/ 707666 w 1221440"/>
              <a:gd name="connsiteY10" fmla="*/ 548919 h 1173676"/>
              <a:gd name="connsiteX11" fmla="*/ 652007 w 1221440"/>
              <a:gd name="connsiteY11" fmla="*/ 604578 h 1173676"/>
              <a:gd name="connsiteX12" fmla="*/ 604299 w 1221440"/>
              <a:gd name="connsiteY12" fmla="*/ 668189 h 1173676"/>
              <a:gd name="connsiteX13" fmla="*/ 548640 w 1221440"/>
              <a:gd name="connsiteY13" fmla="*/ 731799 h 1173676"/>
              <a:gd name="connsiteX14" fmla="*/ 500933 w 1221440"/>
              <a:gd name="connsiteY14" fmla="*/ 763604 h 1173676"/>
              <a:gd name="connsiteX15" fmla="*/ 373712 w 1221440"/>
              <a:gd name="connsiteY15" fmla="*/ 827215 h 1173676"/>
              <a:gd name="connsiteX16" fmla="*/ 222637 w 1221440"/>
              <a:gd name="connsiteY16" fmla="*/ 906728 h 1173676"/>
              <a:gd name="connsiteX17" fmla="*/ 151075 w 1221440"/>
              <a:gd name="connsiteY17" fmla="*/ 930582 h 1173676"/>
              <a:gd name="connsiteX18" fmla="*/ 63611 w 1221440"/>
              <a:gd name="connsiteY18" fmla="*/ 978289 h 1173676"/>
              <a:gd name="connsiteX19" fmla="*/ 47708 w 1221440"/>
              <a:gd name="connsiteY19" fmla="*/ 1002143 h 1173676"/>
              <a:gd name="connsiteX20" fmla="*/ 23854 w 1221440"/>
              <a:gd name="connsiteY20" fmla="*/ 1018046 h 1173676"/>
              <a:gd name="connsiteX21" fmla="*/ 151075 w 1221440"/>
              <a:gd name="connsiteY21" fmla="*/ 1049851 h 1173676"/>
              <a:gd name="connsiteX22" fmla="*/ 389614 w 1221440"/>
              <a:gd name="connsiteY22" fmla="*/ 1097559 h 1173676"/>
              <a:gd name="connsiteX23" fmla="*/ 469127 w 1221440"/>
              <a:gd name="connsiteY23" fmla="*/ 1105510 h 1173676"/>
              <a:gd name="connsiteX24" fmla="*/ 604299 w 1221440"/>
              <a:gd name="connsiteY24" fmla="*/ 1129364 h 1173676"/>
              <a:gd name="connsiteX25" fmla="*/ 659959 w 1221440"/>
              <a:gd name="connsiteY25" fmla="*/ 1137316 h 1173676"/>
              <a:gd name="connsiteX26" fmla="*/ 874644 w 1221440"/>
              <a:gd name="connsiteY26" fmla="*/ 1145267 h 1173676"/>
              <a:gd name="connsiteX27" fmla="*/ 906449 w 1221440"/>
              <a:gd name="connsiteY27" fmla="*/ 1161169 h 1173676"/>
              <a:gd name="connsiteX28" fmla="*/ 1097280 w 1221440"/>
              <a:gd name="connsiteY28" fmla="*/ 1161169 h 1173676"/>
              <a:gd name="connsiteX29" fmla="*/ 1121134 w 1221440"/>
              <a:gd name="connsiteY29" fmla="*/ 1153218 h 1173676"/>
              <a:gd name="connsiteX30" fmla="*/ 1208599 w 1221440"/>
              <a:gd name="connsiteY30" fmla="*/ 1137316 h 117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440" h="1173676">
                <a:moveTo>
                  <a:pt x="0" y="16182"/>
                </a:moveTo>
                <a:lnTo>
                  <a:pt x="985962" y="8230"/>
                </a:lnTo>
                <a:cubicBezTo>
                  <a:pt x="1113665" y="6295"/>
                  <a:pt x="992210" y="-9281"/>
                  <a:pt x="1097280" y="8230"/>
                </a:cubicBezTo>
                <a:cubicBezTo>
                  <a:pt x="1086678" y="58588"/>
                  <a:pt x="1080459" y="110072"/>
                  <a:pt x="1065475" y="159305"/>
                </a:cubicBezTo>
                <a:cubicBezTo>
                  <a:pt x="1061616" y="171983"/>
                  <a:pt x="1048972" y="180084"/>
                  <a:pt x="1041621" y="191110"/>
                </a:cubicBezTo>
                <a:cubicBezTo>
                  <a:pt x="1033048" y="203969"/>
                  <a:pt x="1026630" y="218206"/>
                  <a:pt x="1017767" y="230867"/>
                </a:cubicBezTo>
                <a:cubicBezTo>
                  <a:pt x="998876" y="257854"/>
                  <a:pt x="970772" y="288885"/>
                  <a:pt x="946206" y="310380"/>
                </a:cubicBezTo>
                <a:cubicBezTo>
                  <a:pt x="917857" y="335186"/>
                  <a:pt x="882857" y="353003"/>
                  <a:pt x="858741" y="381942"/>
                </a:cubicBezTo>
                <a:cubicBezTo>
                  <a:pt x="845489" y="397844"/>
                  <a:pt x="833622" y="415012"/>
                  <a:pt x="818985" y="429649"/>
                </a:cubicBezTo>
                <a:cubicBezTo>
                  <a:pt x="784398" y="464236"/>
                  <a:pt x="768069" y="465465"/>
                  <a:pt x="739472" y="501211"/>
                </a:cubicBezTo>
                <a:cubicBezTo>
                  <a:pt x="727532" y="516135"/>
                  <a:pt x="720012" y="534329"/>
                  <a:pt x="707666" y="548919"/>
                </a:cubicBezTo>
                <a:cubicBezTo>
                  <a:pt x="690718" y="568949"/>
                  <a:pt x="667750" y="583588"/>
                  <a:pt x="652007" y="604578"/>
                </a:cubicBezTo>
                <a:lnTo>
                  <a:pt x="604299" y="668189"/>
                </a:lnTo>
                <a:cubicBezTo>
                  <a:pt x="585094" y="693796"/>
                  <a:pt x="574380" y="711207"/>
                  <a:pt x="548640" y="731799"/>
                </a:cubicBezTo>
                <a:cubicBezTo>
                  <a:pt x="533716" y="743738"/>
                  <a:pt x="517712" y="754452"/>
                  <a:pt x="500933" y="763604"/>
                </a:cubicBezTo>
                <a:cubicBezTo>
                  <a:pt x="459310" y="786308"/>
                  <a:pt x="415668" y="805133"/>
                  <a:pt x="373712" y="827215"/>
                </a:cubicBezTo>
                <a:cubicBezTo>
                  <a:pt x="323354" y="853719"/>
                  <a:pt x="276624" y="888732"/>
                  <a:pt x="222637" y="906728"/>
                </a:cubicBezTo>
                <a:cubicBezTo>
                  <a:pt x="198783" y="914679"/>
                  <a:pt x="174325" y="921008"/>
                  <a:pt x="151075" y="930582"/>
                </a:cubicBezTo>
                <a:cubicBezTo>
                  <a:pt x="103898" y="950008"/>
                  <a:pt x="97120" y="955951"/>
                  <a:pt x="63611" y="978289"/>
                </a:cubicBezTo>
                <a:cubicBezTo>
                  <a:pt x="58310" y="986240"/>
                  <a:pt x="54465" y="995386"/>
                  <a:pt x="47708" y="1002143"/>
                </a:cubicBezTo>
                <a:cubicBezTo>
                  <a:pt x="40951" y="1008900"/>
                  <a:pt x="18937" y="1009851"/>
                  <a:pt x="23854" y="1018046"/>
                </a:cubicBezTo>
                <a:cubicBezTo>
                  <a:pt x="42118" y="1048486"/>
                  <a:pt x="133675" y="1048111"/>
                  <a:pt x="151075" y="1049851"/>
                </a:cubicBezTo>
                <a:cubicBezTo>
                  <a:pt x="216978" y="1064496"/>
                  <a:pt x="340003" y="1092598"/>
                  <a:pt x="389614" y="1097559"/>
                </a:cubicBezTo>
                <a:lnTo>
                  <a:pt x="469127" y="1105510"/>
                </a:lnTo>
                <a:cubicBezTo>
                  <a:pt x="570975" y="1128143"/>
                  <a:pt x="508199" y="1116550"/>
                  <a:pt x="604299" y="1129364"/>
                </a:cubicBezTo>
                <a:cubicBezTo>
                  <a:pt x="622876" y="1131841"/>
                  <a:pt x="641250" y="1136215"/>
                  <a:pt x="659959" y="1137316"/>
                </a:cubicBezTo>
                <a:cubicBezTo>
                  <a:pt x="731446" y="1141521"/>
                  <a:pt x="803082" y="1142617"/>
                  <a:pt x="874644" y="1145267"/>
                </a:cubicBezTo>
                <a:cubicBezTo>
                  <a:pt x="885246" y="1150568"/>
                  <a:pt x="895554" y="1156500"/>
                  <a:pt x="906449" y="1161169"/>
                </a:cubicBezTo>
                <a:cubicBezTo>
                  <a:pt x="967826" y="1187474"/>
                  <a:pt x="1023907" y="1164663"/>
                  <a:pt x="1097280" y="1161169"/>
                </a:cubicBezTo>
                <a:cubicBezTo>
                  <a:pt x="1105231" y="1158519"/>
                  <a:pt x="1112826" y="1154326"/>
                  <a:pt x="1121134" y="1153218"/>
                </a:cubicBezTo>
                <a:cubicBezTo>
                  <a:pt x="1215911" y="1140582"/>
                  <a:pt x="1239631" y="1168348"/>
                  <a:pt x="1208599" y="11373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467747" y="5489308"/>
            <a:ext cx="583372" cy="99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9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41699</TotalTime>
  <Words>528</Words>
  <Application>Microsoft Office PowerPoint</Application>
  <PresentationFormat>Экран (4:3)</PresentationFormat>
  <Paragraphs>88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Правила заполнения бланков ответов итогового сочинения(изложения) ИС-11</vt:lpstr>
      <vt:lpstr>Комплект бланков</vt:lpstr>
      <vt:lpstr>Комплект бланков</vt:lpstr>
      <vt:lpstr>Начало ИС-11: заполнение бланков</vt:lpstr>
      <vt:lpstr>Начало ИС-11: заполнение бланков</vt:lpstr>
      <vt:lpstr>Проведение ИС-11:  выдача дополнительного бланка записи</vt:lpstr>
      <vt:lpstr>Выдача дополнительного бланка записи</vt:lpstr>
      <vt:lpstr>ИС-11: возможные ситуации</vt:lpstr>
      <vt:lpstr>ИС-11: завершение</vt:lpstr>
      <vt:lpstr>ИС-11: завершение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Windows User</cp:lastModifiedBy>
  <cp:revision>1320</cp:revision>
  <cp:lastPrinted>2020-10-21T09:31:24Z</cp:lastPrinted>
  <dcterms:created xsi:type="dcterms:W3CDTF">2010-03-02T09:36:00Z</dcterms:created>
  <dcterms:modified xsi:type="dcterms:W3CDTF">2022-11-27T19:55:20Z</dcterms:modified>
</cp:coreProperties>
</file>